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7" r:id="rId3"/>
    <p:sldId id="317" r:id="rId4"/>
    <p:sldId id="323" r:id="rId5"/>
    <p:sldId id="313" r:id="rId6"/>
    <p:sldId id="324" r:id="rId7"/>
    <p:sldId id="318" r:id="rId8"/>
    <p:sldId id="315" r:id="rId9"/>
    <p:sldId id="320" r:id="rId10"/>
    <p:sldId id="321" r:id="rId11"/>
    <p:sldId id="316" r:id="rId12"/>
    <p:sldId id="329" r:id="rId13"/>
    <p:sldId id="325" r:id="rId14"/>
    <p:sldId id="322" r:id="rId15"/>
    <p:sldId id="312" r:id="rId16"/>
    <p:sldId id="326" r:id="rId17"/>
    <p:sldId id="319" r:id="rId18"/>
    <p:sldId id="328" r:id="rId19"/>
    <p:sldId id="314" r:id="rId20"/>
    <p:sldId id="297" r:id="rId21"/>
    <p:sldId id="257" r:id="rId22"/>
    <p:sldId id="280" r:id="rId23"/>
    <p:sldId id="287" r:id="rId24"/>
    <p:sldId id="282" r:id="rId25"/>
    <p:sldId id="286" r:id="rId26"/>
    <p:sldId id="309" r:id="rId27"/>
    <p:sldId id="285" r:id="rId28"/>
    <p:sldId id="284" r:id="rId29"/>
    <p:sldId id="283" r:id="rId30"/>
    <p:sldId id="289" r:id="rId31"/>
    <p:sldId id="330" r:id="rId32"/>
  </p:sldIdLst>
  <p:sldSz cx="9144000" cy="6858000" type="screen4x3"/>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48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Antraštė 28"/>
          <p:cNvSpPr>
            <a:spLocks noGrp="1"/>
          </p:cNvSpPr>
          <p:nvPr>
            <p:ph type="ctrTitle"/>
          </p:nvPr>
        </p:nvSpPr>
        <p:spPr>
          <a:xfrm>
            <a:off x="381000" y="4853411"/>
            <a:ext cx="8458200" cy="1222375"/>
          </a:xfrm>
        </p:spPr>
        <p:txBody>
          <a:bodyPr anchor="t"/>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16" name="Datos vietos rezervavimo ženklas 15"/>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2" name="Poraštės vietos rezervavimo ženklas 1"/>
          <p:cNvSpPr>
            <a:spLocks noGrp="1"/>
          </p:cNvSpPr>
          <p:nvPr>
            <p:ph type="ftr" sz="quarter" idx="11"/>
          </p:nvPr>
        </p:nvSpPr>
        <p:spPr/>
        <p:txBody>
          <a:bodyPr/>
          <a:lstStyle/>
          <a:p>
            <a:endParaRPr lang="lt-LT"/>
          </a:p>
        </p:txBody>
      </p:sp>
      <p:sp>
        <p:nvSpPr>
          <p:cNvPr id="15" name="Skaidrės numerio vietos rezervavimo ženklas 14"/>
          <p:cNvSpPr>
            <a:spLocks noGrp="1"/>
          </p:cNvSpPr>
          <p:nvPr>
            <p:ph type="sldNum" sz="quarter" idx="12"/>
          </p:nvPr>
        </p:nvSpPr>
        <p:spPr>
          <a:xfrm>
            <a:off x="8229600" y="6473952"/>
            <a:ext cx="758952" cy="246888"/>
          </a:xfrm>
        </p:spPr>
        <p:txBody>
          <a:bodyPr/>
          <a:lstStyle/>
          <a:p>
            <a:fld id="{3EB13EFE-0A69-4DDC-BC41-23C766984008}"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58000" y="549276"/>
            <a:ext cx="1828800" cy="5851525"/>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549276"/>
            <a:ext cx="6248400" cy="5851525"/>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2" name="Antraštė 21"/>
          <p:cNvSpPr>
            <a:spLocks noGrp="1"/>
          </p:cNvSpPr>
          <p:nvPr>
            <p:ph type="title"/>
          </p:nvPr>
        </p:nvSpPr>
        <p:spPr/>
        <p:txBody>
          <a:bodyPr/>
          <a:lstStyle/>
          <a:p>
            <a:r>
              <a:rPr kumimoji="0" lang="lt-LT" smtClean="0"/>
              <a:t>Spustelėkite, jei norite keisite ruoš. pav. stilių</a:t>
            </a:r>
            <a:endParaRPr kumimoji="0" lang="en-US"/>
          </a:p>
        </p:txBody>
      </p:sp>
      <p:sp>
        <p:nvSpPr>
          <p:cNvPr id="27" name="Turinio vietos rezervavimo ženklas 26"/>
          <p:cNvSpPr>
            <a:spLocks noGrp="1"/>
          </p:cNvSpPr>
          <p:nvPr>
            <p:ph idx="1"/>
          </p:nvPr>
        </p:nvSpPr>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5" name="Datos vietos rezervavimo ženklas 24"/>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19" name="Poraštės vietos rezervavimo ženklas 18"/>
          <p:cNvSpPr>
            <a:spLocks noGrp="1"/>
          </p:cNvSpPr>
          <p:nvPr>
            <p:ph type="ftr" sz="quarter" idx="11"/>
          </p:nvPr>
        </p:nvSpPr>
        <p:spPr>
          <a:xfrm>
            <a:off x="3581400" y="76200"/>
            <a:ext cx="2895600" cy="288925"/>
          </a:xfrm>
        </p:spPr>
        <p:txBody>
          <a:bodyPr/>
          <a:lstStyle/>
          <a:p>
            <a:endParaRPr lang="lt-LT"/>
          </a:p>
        </p:txBody>
      </p:sp>
      <p:sp>
        <p:nvSpPr>
          <p:cNvPr id="16" name="Skaidrės numerio vietos rezervavimo ženklas 15"/>
          <p:cNvSpPr>
            <a:spLocks noGrp="1"/>
          </p:cNvSpPr>
          <p:nvPr>
            <p:ph type="sldNum" sz="quarter" idx="12"/>
          </p:nvPr>
        </p:nvSpPr>
        <p:spPr>
          <a:xfrm>
            <a:off x="8229600" y="6473952"/>
            <a:ext cx="758952" cy="246888"/>
          </a:xfrm>
        </p:spPr>
        <p:txBody>
          <a:bodyPr/>
          <a:lstStyle/>
          <a:p>
            <a:fld id="{3EB13EFE-0A69-4DDC-BC41-23C766984008}"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ksto vietos rezervavimo ženklas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19" name="Datos vietos rezervavimo ženklas 18"/>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11" name="Poraštės vietos rezervavimo ženklas 10"/>
          <p:cNvSpPr>
            <a:spLocks noGrp="1"/>
          </p:cNvSpPr>
          <p:nvPr>
            <p:ph type="ftr" sz="quarter" idx="11"/>
          </p:nvPr>
        </p:nvSpPr>
        <p:spPr/>
        <p:txBody>
          <a:bodyPr/>
          <a:lstStyle/>
          <a:p>
            <a:endParaRPr lang="lt-LT"/>
          </a:p>
        </p:txBody>
      </p:sp>
      <p:sp>
        <p:nvSpPr>
          <p:cNvPr id="16" name="Skaidrės numerio vietos rezervavimo ženklas 15"/>
          <p:cNvSpPr>
            <a:spLocks noGrp="1"/>
          </p:cNvSpPr>
          <p:nvPr>
            <p:ph type="sldNum" sz="quarter" idx="12"/>
          </p:nvPr>
        </p:nvSpPr>
        <p:spPr/>
        <p:txBody>
          <a:bodyPr/>
          <a:lstStyle/>
          <a:p>
            <a:fld id="{3EB13EFE-0A69-4DDC-BC41-23C766984008}" type="slidenum">
              <a:rPr lang="lt-LT" smtClean="0"/>
              <a:pPr/>
              <a:t>‹#›</a:t>
            </a:fld>
            <a:endParaRPr lang="lt-LT"/>
          </a:p>
        </p:txBody>
      </p:sp>
      <p:sp>
        <p:nvSpPr>
          <p:cNvPr id="8" name="Antraštė 7"/>
          <p:cNvSpPr>
            <a:spLocks noGrp="1"/>
          </p:cNvSpPr>
          <p:nvPr>
            <p:ph type="title"/>
          </p:nvPr>
        </p:nvSpPr>
        <p:spPr>
          <a:xfrm>
            <a:off x="180475" y="2947085"/>
            <a:ext cx="8686800" cy="1184825"/>
          </a:xfrm>
        </p:spPr>
        <p:txBody>
          <a:bodyPr rtlCol="0" anchor="t"/>
          <a:lstStyle>
            <a:lvl1pPr algn="r">
              <a:defRPr/>
            </a:lvl1pPr>
          </a:lstStyle>
          <a:p>
            <a:r>
              <a:rPr kumimoji="0" lang="lt-LT" smtClean="0"/>
              <a:t>Spustelėkite, jei norite keisite ruoš. pav. stilių</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0" name="Antraštė 19"/>
          <p:cNvSpPr>
            <a:spLocks noGrp="1"/>
          </p:cNvSpPr>
          <p:nvPr>
            <p:ph type="title"/>
          </p:nvPr>
        </p:nvSpPr>
        <p:spPr>
          <a:xfrm>
            <a:off x="301752" y="457200"/>
            <a:ext cx="8686800" cy="841248"/>
          </a:xfrm>
        </p:spPr>
        <p:txBody>
          <a:bodyPr/>
          <a:lstStyle/>
          <a:p>
            <a:r>
              <a:rPr kumimoji="0" lang="lt-LT" smtClean="0"/>
              <a:t>Spustelėkite, jei norite keisite ruoš. pav. stilių</a:t>
            </a:r>
            <a:endParaRPr kumimoji="0" lang="en-US"/>
          </a:p>
        </p:txBody>
      </p:sp>
      <p:sp>
        <p:nvSpPr>
          <p:cNvPr id="14" name="Turinio vietos rezervavimo ženklas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10" name="Poraštės vietos rezervavimo ženklas 9"/>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9" name="Antraštė 28"/>
          <p:cNvSpPr>
            <a:spLocks noGrp="1"/>
          </p:cNvSpPr>
          <p:nvPr>
            <p:ph type="title"/>
          </p:nvPr>
        </p:nvSpPr>
        <p:spPr>
          <a:xfrm>
            <a:off x="304800" y="5410200"/>
            <a:ext cx="8610600" cy="882650"/>
          </a:xfrm>
        </p:spPr>
        <p:txBody>
          <a:bodyPr anchor="ctr"/>
          <a:lstStyle>
            <a:lvl1pPr>
              <a:defRPr/>
            </a:lvl1pPr>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25" name="Teksto vietos rezervavimo ženklas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4" name="Turinio vietos rezervavimo ženklas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8" name="Turinio vietos rezervavimo ženklas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0" name="Datos vietos rezervavimo ženklas 9"/>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a:xfrm>
            <a:off x="8229600" y="6477000"/>
            <a:ext cx="762000" cy="246888"/>
          </a:xfrm>
        </p:spPr>
        <p:txBody>
          <a:bodyPr/>
          <a:lstStyle/>
          <a:p>
            <a:fld id="{3EB13EFE-0A69-4DDC-BC41-23C766984008}" type="slidenum">
              <a:rPr lang="lt-LT" smtClean="0"/>
              <a:pPr/>
              <a:t>‹#›</a:t>
            </a:fld>
            <a:endParaRPr lang="lt-LT"/>
          </a:p>
        </p:txBody>
      </p:sp>
      <p:sp>
        <p:nvSpPr>
          <p:cNvPr id="11" name="Tiesioji jungtis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0" name="Antraštė 29"/>
          <p:cNvSpPr>
            <a:spLocks noGrp="1"/>
          </p:cNvSpPr>
          <p:nvPr>
            <p:ph type="title"/>
          </p:nvPr>
        </p:nvSpPr>
        <p:spPr>
          <a:xfrm>
            <a:off x="301752" y="457200"/>
            <a:ext cx="8686800" cy="841248"/>
          </a:xfrm>
        </p:spPr>
        <p:txBody>
          <a:bodyPr/>
          <a:lstStyle/>
          <a:p>
            <a:r>
              <a:rPr kumimoji="0" lang="lt-LT" smtClean="0"/>
              <a:t>Spustelėkite, jei norite keisite ruoš. pav. stilių</a:t>
            </a:r>
            <a:endParaRPr kumimoji="0" lang="en-US"/>
          </a:p>
        </p:txBody>
      </p:sp>
      <p:sp>
        <p:nvSpPr>
          <p:cNvPr id="12" name="Datos vietos rezervavimo ženklas 11"/>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21" name="Poraštės vietos rezervavimo ženklas 20"/>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24" name="Poraštės vietos rezervavimo ženklas 23"/>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Tiesioji jungtis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Antraštė 11"/>
          <p:cNvSpPr>
            <a:spLocks noGrp="1"/>
          </p:cNvSpPr>
          <p:nvPr>
            <p:ph type="title"/>
          </p:nvPr>
        </p:nvSpPr>
        <p:spPr>
          <a:xfrm>
            <a:off x="457200" y="5486400"/>
            <a:ext cx="8458200" cy="520700"/>
          </a:xfrm>
        </p:spPr>
        <p:txBody>
          <a:bodyPr anchor="ctr"/>
          <a:lstStyle>
            <a:lvl1pPr algn="l">
              <a:buNone/>
              <a:defRPr sz="2000" b="1"/>
            </a:lvl1pPr>
          </a:lstStyle>
          <a:p>
            <a:r>
              <a:rPr kumimoji="0" lang="lt-LT" smtClean="0"/>
              <a:t>Spustelėkite, jei norite keisite ruoš. pav. stilių</a:t>
            </a:r>
            <a:endParaRPr kumimoji="0" lang="en-US"/>
          </a:p>
        </p:txBody>
      </p:sp>
      <p:sp>
        <p:nvSpPr>
          <p:cNvPr id="26" name="Teksto vietos rezervavimo ženklas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Spustelėkite ruošinio teksto stiliams keisti</a:t>
            </a:r>
          </a:p>
        </p:txBody>
      </p:sp>
      <p:sp>
        <p:nvSpPr>
          <p:cNvPr id="14" name="Turinio vietos rezervavimo ženklas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5" name="Datos vietos rezervavimo ženklas 24"/>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29" name="Poraštės vietos rezervavimo ženklas 28"/>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EB13EFE-0A69-4DDC-BC41-23C766984008}"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3" name="Paveikslėlio vietos rezervavimo ženklas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t-LT" smtClean="0"/>
              <a:t>Spustelėkite piktogramą, jei norite įtraukti paveikslėlį</a:t>
            </a:r>
            <a:endParaRPr kumimoji="0" lang="en-US" dirty="0"/>
          </a:p>
        </p:txBody>
      </p:sp>
      <p:sp>
        <p:nvSpPr>
          <p:cNvPr id="7" name="Datos vietos rezervavimo ženklas 6"/>
          <p:cNvSpPr>
            <a:spLocks noGrp="1"/>
          </p:cNvSpPr>
          <p:nvPr>
            <p:ph type="dt" sz="half" idx="10"/>
          </p:nvPr>
        </p:nvSpPr>
        <p:spPr/>
        <p:txBody>
          <a:bodyPr/>
          <a:lstStyle/>
          <a:p>
            <a:fld id="{1C8DDDC4-DD48-4308-A7E0-98165D63D553}" type="datetimeFigureOut">
              <a:rPr lang="lt-LT" smtClean="0"/>
              <a:pPr/>
              <a:t>2020.02.28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3EB13EFE-0A69-4DDC-BC41-23C766984008}" type="slidenum">
              <a:rPr lang="lt-LT" smtClean="0"/>
              <a:pPr/>
              <a:t>‹#›</a:t>
            </a:fld>
            <a:endParaRPr lang="lt-LT"/>
          </a:p>
        </p:txBody>
      </p:sp>
      <p:sp>
        <p:nvSpPr>
          <p:cNvPr id="17" name="Antraštė 16"/>
          <p:cNvSpPr>
            <a:spLocks noGrp="1"/>
          </p:cNvSpPr>
          <p:nvPr>
            <p:ph type="title"/>
          </p:nvPr>
        </p:nvSpPr>
        <p:spPr>
          <a:xfrm>
            <a:off x="381000" y="4993760"/>
            <a:ext cx="5867400" cy="522288"/>
          </a:xfrm>
        </p:spPr>
        <p:txBody>
          <a:bodyPr anchor="ctr"/>
          <a:lstStyle>
            <a:lvl1pPr algn="l">
              <a:buNone/>
              <a:defRPr sz="2000" b="1"/>
            </a:lvl1pPr>
          </a:lstStyle>
          <a:p>
            <a:r>
              <a:rPr kumimoji="0" lang="lt-LT" smtClean="0"/>
              <a:t>Spustelėkite, jei norite keisite ruoš. pav. stilių</a:t>
            </a:r>
            <a:endParaRPr kumimoji="0" lang="en-US"/>
          </a:p>
        </p:txBody>
      </p:sp>
      <p:sp>
        <p:nvSpPr>
          <p:cNvPr id="26" name="Teksto vietos rezervavimo ženklas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ksto vietos rezervavimo ženklas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1" name="Datos vietos rezervavimo ženklas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C8DDDC4-DD48-4308-A7E0-98165D63D553}" type="datetimeFigureOut">
              <a:rPr lang="lt-LT" smtClean="0"/>
              <a:pPr/>
              <a:t>2020.02.28</a:t>
            </a:fld>
            <a:endParaRPr lang="lt-LT"/>
          </a:p>
        </p:txBody>
      </p:sp>
      <p:sp>
        <p:nvSpPr>
          <p:cNvPr id="28" name="Poraštės vietos rezervavimo ženklas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lt-LT"/>
          </a:p>
        </p:txBody>
      </p:sp>
      <p:sp>
        <p:nvSpPr>
          <p:cNvPr id="5" name="Skaidrės numerio vietos rezervavimo ženklas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B13EFE-0A69-4DDC-BC41-23C766984008}" type="slidenum">
              <a:rPr lang="lt-LT" smtClean="0"/>
              <a:pPr/>
              <a:t>‹#›</a:t>
            </a:fld>
            <a:endParaRPr lang="lt-LT"/>
          </a:p>
        </p:txBody>
      </p:sp>
      <p:sp>
        <p:nvSpPr>
          <p:cNvPr id="10" name="Pavadinimo vietos rezervavimo ženklas 9"/>
          <p:cNvSpPr>
            <a:spLocks noGrp="1"/>
          </p:cNvSpPr>
          <p:nvPr>
            <p:ph type="title"/>
          </p:nvPr>
        </p:nvSpPr>
        <p:spPr>
          <a:xfrm>
            <a:off x="304800" y="457200"/>
            <a:ext cx="8686800" cy="838200"/>
          </a:xfrm>
          <a:prstGeom prst="rect">
            <a:avLst/>
          </a:prstGeom>
        </p:spPr>
        <p:txBody>
          <a:bodyPr vert="horz" anchor="ctr">
            <a:normAutofit/>
          </a:bodyPr>
          <a:lstStyle/>
          <a:p>
            <a:r>
              <a:rPr kumimoji="0" lang="lt-LT" smtClean="0"/>
              <a:t>Spustelėkite, jei norite keisite ruoš. pav. stilių</a:t>
            </a:r>
            <a:endParaRPr kumimoji="0" lang="en-US"/>
          </a:p>
        </p:txBody>
      </p:sp>
      <p:sp>
        <p:nvSpPr>
          <p:cNvPr id="9" name="Tiesioji jungtis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esioji jungtis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nvsc.lrv.lt/covid-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it.ly/2wfFRju?fbclid=IwAR00do1EjGFwA6YveJlzUN5-jqpdxInmZCVt95uhI49FywHhdrXsmShTGm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lac.lt/" TargetMode="External"/><Relationship Id="rId2" Type="http://schemas.openxmlformats.org/officeDocument/2006/relationships/hyperlink" Target="http://sam.lrv.lt/lt/naujienos/koronavirusas" TargetMode="External"/><Relationship Id="rId1" Type="http://schemas.openxmlformats.org/officeDocument/2006/relationships/slideLayout" Target="../slideLayouts/slideLayout2.xml"/><Relationship Id="rId4" Type="http://schemas.openxmlformats.org/officeDocument/2006/relationships/hyperlink" Target="https://www.smm.lt/web/lt/del-koronavirus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antraštė 2"/>
          <p:cNvSpPr>
            <a:spLocks noGrp="1"/>
          </p:cNvSpPr>
          <p:nvPr>
            <p:ph type="subTitle" idx="1"/>
          </p:nvPr>
        </p:nvSpPr>
        <p:spPr>
          <a:xfrm>
            <a:off x="2357422" y="4500570"/>
            <a:ext cx="6400800" cy="1752600"/>
          </a:xfrm>
        </p:spPr>
        <p:txBody>
          <a:bodyPr>
            <a:normAutofit/>
          </a:bodyPr>
          <a:lstStyle/>
          <a:p>
            <a:pPr algn="r"/>
            <a:r>
              <a:rPr lang="lt-LT" sz="2400" dirty="0" smtClean="0"/>
              <a:t>Daiva Krasauskienė</a:t>
            </a:r>
          </a:p>
          <a:p>
            <a:pPr algn="r"/>
            <a:r>
              <a:rPr lang="lt-LT" sz="2400" dirty="0" smtClean="0"/>
              <a:t>Alytaus miesto savivaldybės </a:t>
            </a:r>
          </a:p>
          <a:p>
            <a:pPr algn="r"/>
            <a:r>
              <a:rPr lang="lt-LT" sz="2400" dirty="0" smtClean="0"/>
              <a:t>Visuomenės sveikatos biuras</a:t>
            </a:r>
            <a:endParaRPr lang="lt-LT" sz="2400" dirty="0"/>
          </a:p>
        </p:txBody>
      </p:sp>
      <p:sp>
        <p:nvSpPr>
          <p:cNvPr id="2" name="Antraštė 1"/>
          <p:cNvSpPr>
            <a:spLocks noGrp="1"/>
          </p:cNvSpPr>
          <p:nvPr>
            <p:ph type="ctrTitle"/>
          </p:nvPr>
        </p:nvSpPr>
        <p:spPr>
          <a:xfrm>
            <a:off x="395536" y="1772816"/>
            <a:ext cx="5400600" cy="1470025"/>
          </a:xfrm>
        </p:spPr>
        <p:txBody>
          <a:bodyPr>
            <a:normAutofit fontScale="90000"/>
          </a:bodyPr>
          <a:lstStyle/>
          <a:p>
            <a:pPr algn="ctr"/>
            <a:r>
              <a:rPr lang="lt-LT" sz="5400" b="1" dirty="0" err="1" smtClean="0">
                <a:solidFill>
                  <a:srgbClr val="0070C0"/>
                </a:solidFill>
                <a:effectLst>
                  <a:outerShdw blurRad="38100" dist="38100" dir="2700000" algn="tl">
                    <a:srgbClr val="000000">
                      <a:alpha val="43137"/>
                    </a:srgbClr>
                  </a:outerShdw>
                  <a:reflection blurRad="12700" stA="48000" endA="300" endPos="55000" dir="5400000" sy="-90000" algn="bl" rotWithShape="0"/>
                </a:effectLst>
              </a:rPr>
              <a:t>koronavirusas</a:t>
            </a:r>
            <a:r>
              <a:rPr lang="lt-LT" sz="5400" b="1" dirty="0" smtClean="0">
                <a:solidFill>
                  <a:srgbClr val="0070C0"/>
                </a:solidFill>
                <a:effectLst>
                  <a:outerShdw blurRad="38100" dist="38100" dir="2700000" algn="tl">
                    <a:srgbClr val="000000">
                      <a:alpha val="43137"/>
                    </a:srgbClr>
                  </a:outerShdw>
                  <a:reflection blurRad="12700" stA="48000" endA="300" endPos="55000" dir="5400000" sy="-90000" algn="bl" rotWithShape="0"/>
                </a:effectLst>
              </a:rPr>
              <a:t>. </a:t>
            </a:r>
            <a:br>
              <a:rPr lang="lt-LT" sz="5400" b="1" dirty="0" smtClean="0">
                <a:solidFill>
                  <a:srgbClr val="0070C0"/>
                </a:solidFill>
                <a:effectLst>
                  <a:outerShdw blurRad="38100" dist="38100" dir="2700000" algn="tl">
                    <a:srgbClr val="000000">
                      <a:alpha val="43137"/>
                    </a:srgbClr>
                  </a:outerShdw>
                  <a:reflection blurRad="12700" stA="48000" endA="300" endPos="55000" dir="5400000" sy="-90000" algn="bl" rotWithShape="0"/>
                </a:effectLst>
              </a:rPr>
            </a:br>
            <a:r>
              <a:rPr lang="lt-LT" sz="5400" b="1" dirty="0" smtClean="0">
                <a:solidFill>
                  <a:srgbClr val="0070C0"/>
                </a:solidFill>
                <a:effectLst>
                  <a:outerShdw blurRad="38100" dist="38100" dir="2700000" algn="tl">
                    <a:srgbClr val="000000">
                      <a:alpha val="43137"/>
                    </a:srgbClr>
                  </a:outerShdw>
                  <a:reflection blurRad="12700" stA="48000" endA="300" endPos="55000" dir="5400000" sy="-90000" algn="bl" rotWithShape="0"/>
                </a:effectLst>
              </a:rPr>
              <a:t>Kaip apsisaugoti?</a:t>
            </a:r>
            <a:endParaRPr lang="lt-LT" sz="5400" b="1"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0242" name="Picture 2" descr="Vaizdo rezultatas pagal užklausą „rankų plovi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038" y="1196752"/>
            <a:ext cx="2729457" cy="3338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23528" y="332656"/>
            <a:ext cx="8686800" cy="4525963"/>
          </a:xfrm>
        </p:spPr>
        <p:txBody>
          <a:bodyPr>
            <a:normAutofit fontScale="70000" lnSpcReduction="20000"/>
          </a:bodyPr>
          <a:lstStyle/>
          <a:p>
            <a:r>
              <a:rPr lang="lt-LT" b="1" dirty="0" smtClean="0">
                <a:latin typeface="Times New Roman" panose="02020603050405020304" pitchFamily="18" charset="0"/>
                <a:cs typeface="Times New Roman" panose="02020603050405020304" pitchFamily="18" charset="0"/>
              </a:rPr>
              <a:t>Kas prižiūrės vaikus, kurie nelankys mokyklos arba darželio ir 14 dienų stebės savo sveikatą?</a:t>
            </a:r>
          </a:p>
          <a:p>
            <a:endParaRPr lang="en-US" dirty="0" smtClean="0">
              <a:latin typeface="Times New Roman" panose="02020603050405020304" pitchFamily="18" charset="0"/>
              <a:cs typeface="Times New Roman" panose="02020603050405020304" pitchFamily="18" charset="0"/>
            </a:endParaRPr>
          </a:p>
          <a:p>
            <a:r>
              <a:rPr lang="lt-LT" dirty="0" smtClean="0">
                <a:latin typeface="Times New Roman" panose="02020603050405020304" pitchFamily="18" charset="0"/>
                <a:cs typeface="Times New Roman" panose="02020603050405020304" pitchFamily="18" charset="0"/>
              </a:rPr>
              <a:t>Vaikus</a:t>
            </a:r>
            <a:r>
              <a:rPr lang="lt-LT" dirty="0">
                <a:latin typeface="Times New Roman" panose="02020603050405020304" pitchFamily="18" charset="0"/>
                <a:cs typeface="Times New Roman" panose="02020603050405020304" pitchFamily="18" charset="0"/>
              </a:rPr>
              <a:t>, kurie neseniai grįžo iš Kinijos ar Šiaurės Italijos ir neina į mokyklą ar darželį, </a:t>
            </a:r>
            <a:r>
              <a:rPr lang="lt-LT" b="1" dirty="0">
                <a:solidFill>
                  <a:srgbClr val="FF0000"/>
                </a:solidFill>
                <a:latin typeface="Times New Roman" panose="02020603050405020304" pitchFamily="18" charset="0"/>
                <a:cs typeface="Times New Roman" panose="02020603050405020304" pitchFamily="18" charset="0"/>
              </a:rPr>
              <a:t>gali prižiūrėti tėvai arba seneliai</a:t>
            </a:r>
            <a:r>
              <a:rPr lang="lt-LT" dirty="0">
                <a:latin typeface="Times New Roman" panose="02020603050405020304" pitchFamily="18" charset="0"/>
                <a:cs typeface="Times New Roman" panose="02020603050405020304" pitchFamily="18" charset="0"/>
              </a:rPr>
              <a:t>. </a:t>
            </a:r>
            <a:r>
              <a:rPr lang="lt-LT" b="1" dirty="0">
                <a:solidFill>
                  <a:srgbClr val="FF0000"/>
                </a:solidFill>
                <a:latin typeface="Times New Roman" panose="02020603050405020304" pitchFamily="18" charset="0"/>
                <a:cs typeface="Times New Roman" panose="02020603050405020304" pitchFamily="18" charset="0"/>
              </a:rPr>
              <a:t>Darbdavių prašoma suteikti galimybę dirbti namuose nuotoliniu būdu</a:t>
            </a:r>
            <a:r>
              <a:rPr lang="lt-LT"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lt-LT" b="1" dirty="0" smtClean="0">
                <a:solidFill>
                  <a:srgbClr val="008000"/>
                </a:solidFill>
                <a:latin typeface="Times New Roman" panose="02020603050405020304" pitchFamily="18" charset="0"/>
                <a:cs typeface="Times New Roman" panose="02020603050405020304" pitchFamily="18" charset="0"/>
              </a:rPr>
              <a:t>Jei </a:t>
            </a:r>
            <a:r>
              <a:rPr lang="lt-LT" b="1" dirty="0">
                <a:solidFill>
                  <a:srgbClr val="008000"/>
                </a:solidFill>
                <a:latin typeface="Times New Roman" panose="02020603050405020304" pitchFamily="18" charset="0"/>
                <a:cs typeface="Times New Roman" panose="02020603050405020304" pitchFamily="18" charset="0"/>
              </a:rPr>
              <a:t>nepavyksta susitarti su darbdaviais, galima kreiptis į Nacionalinį visuomenės sveikatos centrą, kuris organizuos nedarbingumo išdavimą. </a:t>
            </a:r>
            <a:r>
              <a:rPr lang="en-US" dirty="0" err="1" smtClean="0">
                <a:latin typeface="Times New Roman" panose="02020603050405020304" pitchFamily="18" charset="0"/>
                <a:cs typeface="Times New Roman" panose="02020603050405020304" pitchFamily="18" charset="0"/>
              </a:rPr>
              <a:t>Jeigu</a:t>
            </a:r>
            <a:r>
              <a:rPr lang="en-US" dirty="0" smtClean="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vaikas </a:t>
            </a:r>
            <a:r>
              <a:rPr lang="lt-LT" dirty="0">
                <a:latin typeface="Times New Roman" panose="02020603050405020304" pitchFamily="18" charset="0"/>
                <a:cs typeface="Times New Roman" panose="02020603050405020304" pitchFamily="18" charset="0"/>
              </a:rPr>
              <a:t>neserga, tačiau grįžo iš minėtų rizikos šalių, jį prižiūrinčiam asmeniui taip pat išduodamas nedarbingumo pažymėjimas. </a:t>
            </a:r>
            <a:endParaRPr lang="lt-LT" dirty="0" smtClean="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Vaiką prižiūrinčiai mamai ar tėčiui išmoka iš Valstybinio socialinio draudimo fondo lėšų pradedama mokėti nuo pirmos vaiko slaugymo dienos ir mokama ne ilgiau kaip 14 kalendorinių dienų.</a:t>
            </a:r>
            <a:endParaRPr lang="en-US" dirty="0" smtClean="0">
              <a:latin typeface="Times New Roman" panose="02020603050405020304" pitchFamily="18" charset="0"/>
              <a:cs typeface="Times New Roman" panose="02020603050405020304" pitchFamily="18" charset="0"/>
            </a:endParaRPr>
          </a:p>
          <a:p>
            <a:endParaRPr lang="en-US" dirty="0"/>
          </a:p>
          <a:p>
            <a:endParaRPr lang="lt-LT" dirty="0"/>
          </a:p>
        </p:txBody>
      </p:sp>
      <p:sp>
        <p:nvSpPr>
          <p:cNvPr id="4" name="Stačiakampis 3"/>
          <p:cNvSpPr/>
          <p:nvPr/>
        </p:nvSpPr>
        <p:spPr>
          <a:xfrm>
            <a:off x="395536" y="5085184"/>
            <a:ext cx="8280920" cy="13681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500" b="1" dirty="0">
                <a:solidFill>
                  <a:srgbClr val="0070C0"/>
                </a:solidFill>
              </a:rPr>
              <a:t>Norint pateikti informaciją apie save, reikia kreiptis į Nacionalinį visuomenės sveikatos centrą (tel. 8 5 2124098, </a:t>
            </a:r>
            <a:r>
              <a:rPr lang="lt-LT" sz="2500" b="1" dirty="0" err="1">
                <a:solidFill>
                  <a:srgbClr val="0070C0"/>
                </a:solidFill>
              </a:rPr>
              <a:t>el.p</a:t>
            </a:r>
            <a:r>
              <a:rPr lang="lt-LT" sz="2500" b="1" dirty="0">
                <a:solidFill>
                  <a:srgbClr val="0070C0"/>
                </a:solidFill>
              </a:rPr>
              <a:t>. </a:t>
            </a:r>
            <a:r>
              <a:rPr lang="lt-LT" sz="2500" b="1" dirty="0" err="1">
                <a:solidFill>
                  <a:srgbClr val="0070C0"/>
                </a:solidFill>
              </a:rPr>
              <a:t>info@nvsc.lt</a:t>
            </a:r>
            <a:r>
              <a:rPr lang="lt-LT" sz="2500" b="1" dirty="0">
                <a:solidFill>
                  <a:srgbClr val="0070C0"/>
                </a:solidFill>
              </a:rPr>
              <a:t>).</a:t>
            </a:r>
          </a:p>
          <a:p>
            <a:pPr algn="ctr"/>
            <a:endParaRPr lang="lt-LT" dirty="0"/>
          </a:p>
        </p:txBody>
      </p:sp>
    </p:spTree>
    <p:extLst>
      <p:ext uri="{BB962C8B-B14F-4D97-AF65-F5344CB8AC3E}">
        <p14:creationId xmlns:p14="http://schemas.microsoft.com/office/powerpoint/2010/main" val="402752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sz="2500" dirty="0">
                <a:solidFill>
                  <a:srgbClr val="FF0000"/>
                </a:solidFill>
              </a:rPr>
              <a:t>Efektyviausios priemonės </a:t>
            </a:r>
            <a:r>
              <a:rPr lang="lt-LT" sz="2500" dirty="0" err="1">
                <a:solidFill>
                  <a:srgbClr val="FF0000"/>
                </a:solidFill>
              </a:rPr>
              <a:t>koronaviruso</a:t>
            </a:r>
            <a:r>
              <a:rPr lang="lt-LT" sz="2500" dirty="0">
                <a:solidFill>
                  <a:srgbClr val="FF0000"/>
                </a:solidFill>
              </a:rPr>
              <a:t> prevencijai – konsultavimas ir grįžusiųjų socialinių kontaktų vengimas</a:t>
            </a:r>
            <a:br>
              <a:rPr lang="lt-LT" sz="2500" dirty="0">
                <a:solidFill>
                  <a:srgbClr val="FF0000"/>
                </a:solidFill>
              </a:rPr>
            </a:br>
            <a:endParaRPr lang="lt-LT" sz="2500" dirty="0">
              <a:solidFill>
                <a:srgbClr val="FF0000"/>
              </a:solidFill>
            </a:endParaRPr>
          </a:p>
        </p:txBody>
      </p:sp>
      <p:sp>
        <p:nvSpPr>
          <p:cNvPr id="3" name="Turinio vietos rezervavimo ženklas 2"/>
          <p:cNvSpPr>
            <a:spLocks noGrp="1"/>
          </p:cNvSpPr>
          <p:nvPr>
            <p:ph idx="1"/>
          </p:nvPr>
        </p:nvSpPr>
        <p:spPr/>
        <p:txBody>
          <a:bodyPr>
            <a:normAutofit fontScale="70000" lnSpcReduction="20000"/>
          </a:bodyPr>
          <a:lstStyle/>
          <a:p>
            <a:r>
              <a:rPr lang="lt-LT" dirty="0" smtClean="0"/>
              <a:t>Atsižvelgdama </a:t>
            </a:r>
            <a:r>
              <a:rPr lang="lt-LT" dirty="0"/>
              <a:t>į tarptautinių ekspertų išvadas, Sveikatos apsaugos ministerija (SAM) ir NVSC rekomenduoja žmonėms, kurie neseniai grįžo iš Kinijos ar Šiaurės Italijos (Lombardijos, </a:t>
            </a:r>
            <a:r>
              <a:rPr lang="lt-LT" dirty="0" err="1"/>
              <a:t>Veneto</a:t>
            </a:r>
            <a:r>
              <a:rPr lang="lt-LT" dirty="0"/>
              <a:t>, Pjemonto ir Emilijos-Romanijos regionų), </a:t>
            </a:r>
            <a:r>
              <a:rPr lang="lt-LT" b="1" dirty="0"/>
              <a:t>14 dienų nuo paskutinės buvimo minėtose šalyse dienos likti namuose ir stebėti savo sveikatą. </a:t>
            </a:r>
            <a:r>
              <a:rPr lang="lt-LT" dirty="0"/>
              <a:t>Tuo metu, pajutus į gripą panašius simptomus, tokie žmonės nedelsiant turėtų skambinti bendruoju pagalbos tarnybų telefonu 112.</a:t>
            </a:r>
          </a:p>
          <a:p>
            <a:endParaRPr lang="lt-LT" b="1" dirty="0" smtClean="0"/>
          </a:p>
          <a:p>
            <a:endParaRPr lang="lt-LT" b="1" dirty="0"/>
          </a:p>
          <a:p>
            <a:r>
              <a:rPr lang="lt-LT" dirty="0" smtClean="0"/>
              <a:t>Tuo </a:t>
            </a:r>
            <a:r>
              <a:rPr lang="lt-LT" dirty="0"/>
              <a:t>laikotarpiu darbdavių, kurių įmonėse dirba ar siekia įsidarbinti žmonės, neseniai lankęsi Kinijoje ar Šiaurės Italijoje, prašoma suteikti galimybes jiems dirbti namuose nuotoliniu būdu. Jei to nepavyksta padaryti, tuomet asmenys gali kreiptis į NVSC, kuris organizuos nedarbingumo išdavimą</a:t>
            </a:r>
            <a:r>
              <a:rPr lang="lt-LT" dirty="0" smtClean="0"/>
              <a:t>.</a:t>
            </a:r>
            <a:endParaRPr lang="en-US" dirty="0" smtClean="0"/>
          </a:p>
          <a:p>
            <a:endParaRPr lang="lt-LT" dirty="0"/>
          </a:p>
          <a:p>
            <a:endParaRPr lang="lt-LT" dirty="0"/>
          </a:p>
        </p:txBody>
      </p:sp>
    </p:spTree>
    <p:extLst>
      <p:ext uri="{BB962C8B-B14F-4D97-AF65-F5344CB8AC3E}">
        <p14:creationId xmlns:p14="http://schemas.microsoft.com/office/powerpoint/2010/main" val="4001409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fontScale="92500" lnSpcReduction="20000"/>
          </a:bodyPr>
          <a:lstStyle/>
          <a:p>
            <a:r>
              <a:rPr lang="lt-LT" dirty="0"/>
              <a:t>Visų keliautojų, per pastarąsias dvi savaites buvusių Kinijoje, Šiaurės Italijoje – Lombardijos, </a:t>
            </a:r>
            <a:r>
              <a:rPr lang="lt-LT" dirty="0" err="1"/>
              <a:t>Veneto</a:t>
            </a:r>
            <a:r>
              <a:rPr lang="lt-LT" dirty="0"/>
              <a:t>, Pjemonto ir Emilijos-Romanijos regionuose, taip pat Honkonge, Irane, Japonijoje, Pietų Korėjoje ir Singapūre prašoma registruotis užpildant </a:t>
            </a:r>
            <a:r>
              <a:rPr lang="lt-LT" b="1" dirty="0">
                <a:hlinkClick r:id="rId2"/>
              </a:rPr>
              <a:t>Nacionalinio visuomenės sveikatos centro (NVSC) interneto svetainėje pateikiamą anketą</a:t>
            </a:r>
            <a:r>
              <a:rPr lang="lt-LT" dirty="0"/>
              <a:t> </a:t>
            </a:r>
            <a:r>
              <a:rPr lang="lt-LT" u="sng" dirty="0">
                <a:hlinkClick r:id="rId2"/>
              </a:rPr>
              <a:t>http://nvsc.lrv.lt/covid-19</a:t>
            </a:r>
            <a:r>
              <a:rPr lang="lt-LT" dirty="0"/>
              <a:t>bei dvi savaites vengti artimų socialinių kontaktų</a:t>
            </a:r>
            <a:r>
              <a:rPr lang="lt-LT" dirty="0" smtClean="0"/>
              <a:t>.</a:t>
            </a:r>
          </a:p>
          <a:p>
            <a:r>
              <a:rPr lang="lt-LT" dirty="0"/>
              <a:t/>
            </a:r>
            <a:br>
              <a:rPr lang="lt-LT" dirty="0"/>
            </a:br>
            <a:endParaRPr lang="lt-LT" dirty="0"/>
          </a:p>
        </p:txBody>
      </p:sp>
    </p:spTree>
    <p:extLst>
      <p:ext uri="{BB962C8B-B14F-4D97-AF65-F5344CB8AC3E}">
        <p14:creationId xmlns:p14="http://schemas.microsoft.com/office/powerpoint/2010/main" val="399368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4098" name="Picture 2" descr="https://z-p3-scontent.fvno1-1.fna.fbcdn.net/v/t1.0-9/85137940_2827147513988882_7816931678055563264_n.jpg?_nc_cat=109&amp;_nc_sid=110474&amp;_nc_ohc=FzaaasscXH0AX9Hffvp&amp;_nc_ht=z-p3-scontent.fvno1-1.fna&amp;oh=c3963708a0aa492ea3bb938fa3351205&amp;oe=5EF533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2885"/>
            <a:ext cx="8606350" cy="658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9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a:bodyPr>
          <a:lstStyle/>
          <a:p>
            <a:endParaRPr lang="lt-LT" dirty="0"/>
          </a:p>
          <a:p>
            <a:r>
              <a:rPr lang="lt-LT" b="1" dirty="0" smtClean="0">
                <a:solidFill>
                  <a:srgbClr val="FF0000"/>
                </a:solidFill>
              </a:rPr>
              <a:t>Kilus </a:t>
            </a:r>
            <a:r>
              <a:rPr lang="lt-LT" b="1" dirty="0">
                <a:solidFill>
                  <a:srgbClr val="FF0000"/>
                </a:solidFill>
              </a:rPr>
              <a:t>klausimų dėl naujojo </a:t>
            </a:r>
            <a:r>
              <a:rPr lang="lt-LT" b="1" dirty="0" err="1">
                <a:solidFill>
                  <a:srgbClr val="FF0000"/>
                </a:solidFill>
              </a:rPr>
              <a:t>koronaviruso</a:t>
            </a:r>
            <a:r>
              <a:rPr lang="lt-LT" b="1" dirty="0">
                <a:solidFill>
                  <a:srgbClr val="FF0000"/>
                </a:solidFill>
              </a:rPr>
              <a:t> galima skambinti visą parą: +370 618 79984, +370 616 94562</a:t>
            </a:r>
          </a:p>
          <a:p>
            <a:r>
              <a:rPr lang="lt-LT" dirty="0"/>
              <a:t>NVSC informacija</a:t>
            </a:r>
          </a:p>
          <a:p>
            <a:endParaRPr lang="lt-LT" dirty="0"/>
          </a:p>
        </p:txBody>
      </p:sp>
    </p:spTree>
    <p:extLst>
      <p:ext uri="{BB962C8B-B14F-4D97-AF65-F5344CB8AC3E}">
        <p14:creationId xmlns:p14="http://schemas.microsoft.com/office/powerpoint/2010/main" val="12953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1026" name="Picture 2" descr="Ignalinos visuomenės sveikatos biuras nuotra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998"/>
            <a:ext cx="8506458" cy="675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40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p:txBody>
      </p:sp>
      <p:pic>
        <p:nvPicPr>
          <p:cNvPr id="5122" name="Picture 2" descr="Marijampolės savivaldybės visuomenės sveikatos biuras nuotra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2313"/>
            <a:ext cx="6551712" cy="655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7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p:txBody>
      </p:sp>
      <p:pic>
        <p:nvPicPr>
          <p:cNvPr id="3076" name="Picture 4" descr="Marijampolės savivaldybės visuomenės sveikatos biuras nuotra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4214"/>
            <a:ext cx="4443298" cy="62636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rijampolės savivaldybės visuomenės sveikatos biuras nuotrau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9161"/>
            <a:ext cx="2629513" cy="657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751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6146" name="Picture 2" descr="Vilniaus visuomenės sveikatos biuras nuotra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 y="-171400"/>
            <a:ext cx="9144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64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a:xfrm>
            <a:off x="251520" y="1988840"/>
            <a:ext cx="8686800" cy="4525963"/>
          </a:xfrm>
        </p:spPr>
        <p:txBody>
          <a:bodyPr>
            <a:normAutofit/>
          </a:bodyPr>
          <a:lstStyle/>
          <a:p>
            <a:pPr algn="ctr"/>
            <a:r>
              <a:rPr lang="lt-LT" sz="4000" b="1" dirty="0" smtClean="0">
                <a:solidFill>
                  <a:srgbClr val="FF0000"/>
                </a:solidFill>
              </a:rPr>
              <a:t>ULAC</a:t>
            </a:r>
            <a:r>
              <a:rPr lang="lt-LT" sz="4000" b="1" dirty="0">
                <a:solidFill>
                  <a:srgbClr val="FF0000"/>
                </a:solidFill>
              </a:rPr>
              <a:t> medikai primena, kad medicininės kaukės dėvėjimas neapsaugo nuo </a:t>
            </a:r>
            <a:r>
              <a:rPr lang="lt-LT" sz="4000" b="1" dirty="0" smtClean="0">
                <a:solidFill>
                  <a:srgbClr val="FF0000"/>
                </a:solidFill>
              </a:rPr>
              <a:t>užsikrėtimo</a:t>
            </a:r>
            <a:r>
              <a:rPr lang="en-US" sz="4000" dirty="0">
                <a:solidFill>
                  <a:srgbClr val="FF0000"/>
                </a:solidFill>
              </a:rPr>
              <a:t>!</a:t>
            </a:r>
            <a:r>
              <a:rPr lang="lt-LT" sz="4000" dirty="0"/>
              <a:t/>
            </a:r>
            <a:br>
              <a:rPr lang="lt-LT" sz="4000" dirty="0"/>
            </a:br>
            <a:endParaRPr lang="lt-LT" sz="4000" dirty="0"/>
          </a:p>
        </p:txBody>
      </p:sp>
    </p:spTree>
    <p:extLst>
      <p:ext uri="{BB962C8B-B14F-4D97-AF65-F5344CB8AC3E}">
        <p14:creationId xmlns:p14="http://schemas.microsoft.com/office/powerpoint/2010/main" val="91563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p:txBody>
      </p:sp>
      <p:pic>
        <p:nvPicPr>
          <p:cNvPr id="19458" name="Picture 2" descr="Saulius Čaplinskas nuotra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67" y="188640"/>
            <a:ext cx="7956376" cy="6522572"/>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7236296" y="4890611"/>
            <a:ext cx="1296144" cy="1770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smtClean="0">
                <a:solidFill>
                  <a:schemeClr val="tx1"/>
                </a:solidFill>
              </a:rPr>
              <a:t>Užsikrėsti galima ir tiesioginio kontakto metu, liečiant paviršius, daiktus ir t.t.</a:t>
            </a:r>
            <a:endParaRPr lang="lt-LT" sz="1400" b="1" dirty="0">
              <a:solidFill>
                <a:schemeClr val="tx1"/>
              </a:solidFill>
            </a:endParaRPr>
          </a:p>
        </p:txBody>
      </p:sp>
    </p:spTree>
    <p:extLst>
      <p:ext uri="{BB962C8B-B14F-4D97-AF65-F5344CB8AC3E}">
        <p14:creationId xmlns:p14="http://schemas.microsoft.com/office/powerpoint/2010/main" val="2668532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b="1" dirty="0">
                <a:solidFill>
                  <a:srgbClr val="0070C0"/>
                </a:solidFill>
              </a:rPr>
              <a:t>KADA REIKIA DĖVĖTI  MEDICININĘ KAUKĘ?</a:t>
            </a:r>
            <a:r>
              <a:rPr lang="lt-LT" dirty="0"/>
              <a:t/>
            </a:r>
            <a:br>
              <a:rPr lang="lt-LT" dirty="0"/>
            </a:br>
            <a:endParaRPr lang="lt-LT" dirty="0"/>
          </a:p>
        </p:txBody>
      </p:sp>
      <p:sp>
        <p:nvSpPr>
          <p:cNvPr id="3" name="Turinio vietos rezervavimo ženklas 2"/>
          <p:cNvSpPr>
            <a:spLocks noGrp="1"/>
          </p:cNvSpPr>
          <p:nvPr>
            <p:ph idx="1"/>
          </p:nvPr>
        </p:nvSpPr>
        <p:spPr>
          <a:xfrm>
            <a:off x="251520" y="1268760"/>
            <a:ext cx="8686800" cy="2090862"/>
          </a:xfrm>
        </p:spPr>
        <p:txBody>
          <a:bodyPr>
            <a:noAutofit/>
          </a:bodyPr>
          <a:lstStyle/>
          <a:p>
            <a:r>
              <a:rPr lang="lt-LT" sz="3000" dirty="0" smtClean="0"/>
              <a:t>Daugelis </a:t>
            </a:r>
            <a:r>
              <a:rPr lang="lt-LT" sz="3000" dirty="0"/>
              <a:t>mano, kad pagrindinė priemonė, apsauganti nuo virusų, yra medicininė </a:t>
            </a:r>
            <a:r>
              <a:rPr lang="lt-LT" sz="3000" dirty="0" smtClean="0"/>
              <a:t>kaukė.</a:t>
            </a:r>
          </a:p>
          <a:p>
            <a:endParaRPr lang="lt-LT" sz="3000" dirty="0" smtClean="0"/>
          </a:p>
          <a:p>
            <a:r>
              <a:rPr lang="lt-LT" sz="3000" dirty="0"/>
              <a:t>Tačiau reikia žinoti, kad </a:t>
            </a:r>
            <a:r>
              <a:rPr lang="lt-LT" sz="3000" b="1" dirty="0">
                <a:solidFill>
                  <a:srgbClr val="FF0000"/>
                </a:solidFill>
              </a:rPr>
              <a:t>medicininė kaukė labiau skirta sergančiajam</a:t>
            </a:r>
            <a:r>
              <a:rPr lang="lt-LT" sz="3000" dirty="0"/>
              <a:t>. Ji padeda sulaikyti kosint ar čiaudint išskiriamą kvėpavimo takų sekretą. </a:t>
            </a:r>
            <a:endParaRPr lang="lt-LT" sz="3000" dirty="0" smtClean="0"/>
          </a:p>
          <a:p>
            <a:pPr marL="0" indent="0">
              <a:buNone/>
            </a:pPr>
            <a:endParaRPr lang="lt-LT" sz="3000" dirty="0" smtClean="0"/>
          </a:p>
          <a:p>
            <a:r>
              <a:rPr lang="lt-LT" sz="3000" u="sng" dirty="0" smtClean="0">
                <a:solidFill>
                  <a:srgbClr val="008000"/>
                </a:solidFill>
              </a:rPr>
              <a:t>Sveikam </a:t>
            </a:r>
            <a:r>
              <a:rPr lang="lt-LT" sz="3000" u="sng" dirty="0">
                <a:solidFill>
                  <a:srgbClr val="008000"/>
                </a:solidFill>
              </a:rPr>
              <a:t>žmogui ji nėra tokia efektyvi </a:t>
            </a:r>
            <a:r>
              <a:rPr lang="lt-LT" sz="3000" dirty="0"/>
              <a:t>– į aplinką paskleisti virusai tokie mažyčiai, kad gali prasiskverbti pro kaukę į kvėpavimo </a:t>
            </a:r>
            <a:r>
              <a:rPr lang="lt-LT" sz="3000" dirty="0" smtClean="0"/>
              <a:t>takus.</a:t>
            </a:r>
            <a:endParaRPr lang="lt-LT" sz="3000" dirty="0"/>
          </a:p>
        </p:txBody>
      </p:sp>
    </p:spTree>
    <p:extLst>
      <p:ext uri="{BB962C8B-B14F-4D97-AF65-F5344CB8AC3E}">
        <p14:creationId xmlns:p14="http://schemas.microsoft.com/office/powerpoint/2010/main" val="229582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4800" y="188640"/>
            <a:ext cx="8686800" cy="936104"/>
          </a:xfrm>
        </p:spPr>
        <p:txBody>
          <a:bodyPr>
            <a:normAutofit fontScale="90000"/>
          </a:bodyPr>
          <a:lstStyle/>
          <a:p>
            <a:pPr algn="ctr"/>
            <a:r>
              <a:rPr lang="lt-LT" b="1" dirty="0">
                <a:solidFill>
                  <a:srgbClr val="0070C0"/>
                </a:solidFill>
                <a:effectLst/>
              </a:rPr>
              <a:t>medicininės kaukės skirtos sergantiesiems</a:t>
            </a:r>
            <a:endParaRPr lang="lt-LT" dirty="0">
              <a:solidFill>
                <a:srgbClr val="0070C0"/>
              </a:solidFill>
            </a:endParaRPr>
          </a:p>
        </p:txBody>
      </p:sp>
      <p:sp>
        <p:nvSpPr>
          <p:cNvPr id="3" name="Turinio vietos rezervavimo ženklas 2"/>
          <p:cNvSpPr>
            <a:spLocks noGrp="1"/>
          </p:cNvSpPr>
          <p:nvPr>
            <p:ph idx="1"/>
          </p:nvPr>
        </p:nvSpPr>
        <p:spPr>
          <a:xfrm>
            <a:off x="304800" y="1554163"/>
            <a:ext cx="8686800" cy="2954958"/>
          </a:xfrm>
        </p:spPr>
        <p:txBody>
          <a:bodyPr>
            <a:normAutofit/>
          </a:bodyPr>
          <a:lstStyle/>
          <a:p>
            <a:pPr>
              <a:buFont typeface="Wingdings" pitchFamily="2" charset="2"/>
              <a:buChar char="Ø"/>
            </a:pPr>
            <a:r>
              <a:rPr lang="lt-LT" b="1" dirty="0"/>
              <a:t>Pasak PSO, dėvėti medicininę kaukę reikia, jei </a:t>
            </a:r>
            <a:r>
              <a:rPr lang="lt-LT" b="1" dirty="0" smtClean="0"/>
              <a:t>:</a:t>
            </a:r>
          </a:p>
          <a:p>
            <a:pPr>
              <a:buFont typeface="Wingdings" pitchFamily="2" charset="2"/>
              <a:buChar char="Ø"/>
            </a:pPr>
            <a:r>
              <a:rPr lang="lt-LT" dirty="0" smtClean="0"/>
              <a:t>Kosėjate </a:t>
            </a:r>
            <a:r>
              <a:rPr lang="lt-LT" dirty="0"/>
              <a:t>ar </a:t>
            </a:r>
            <a:r>
              <a:rPr lang="lt-LT" dirty="0" smtClean="0"/>
              <a:t>čiaudėjate;</a:t>
            </a:r>
          </a:p>
          <a:p>
            <a:pPr>
              <a:buFont typeface="Wingdings" pitchFamily="2" charset="2"/>
              <a:buChar char="Ø"/>
            </a:pPr>
            <a:r>
              <a:rPr lang="lt-LT" dirty="0" smtClean="0"/>
              <a:t>Karščiuojate;</a:t>
            </a:r>
          </a:p>
          <a:p>
            <a:pPr>
              <a:buFont typeface="Wingdings" pitchFamily="2" charset="2"/>
              <a:buChar char="Ø"/>
            </a:pPr>
            <a:r>
              <a:rPr lang="lt-LT" dirty="0" smtClean="0"/>
              <a:t>Sunkiai </a:t>
            </a:r>
            <a:r>
              <a:rPr lang="lt-LT" dirty="0"/>
              <a:t>kvėpuojate </a:t>
            </a:r>
            <a:endParaRPr lang="lt-LT" dirty="0" smtClean="0"/>
          </a:p>
          <a:p>
            <a:pPr marL="0" indent="0">
              <a:buNone/>
            </a:pPr>
            <a:r>
              <a:rPr lang="lt-LT" dirty="0"/>
              <a:t> </a:t>
            </a:r>
            <a:r>
              <a:rPr lang="lt-LT" dirty="0" smtClean="0"/>
              <a:t>   </a:t>
            </a:r>
            <a:r>
              <a:rPr lang="lt-LT" b="1" dirty="0" smtClean="0"/>
              <a:t>tam</a:t>
            </a:r>
            <a:r>
              <a:rPr lang="lt-LT" b="1" dirty="0"/>
              <a:t>, kad apsaugotumėte </a:t>
            </a:r>
            <a:r>
              <a:rPr lang="lt-LT" b="1" dirty="0" smtClean="0"/>
              <a:t>sveikus</a:t>
            </a:r>
            <a:r>
              <a:rPr lang="en-US" b="1" dirty="0" smtClean="0"/>
              <a:t>!</a:t>
            </a:r>
            <a:endParaRPr lang="lt-LT" b="1" dirty="0" smtClean="0"/>
          </a:p>
        </p:txBody>
      </p:sp>
      <p:sp>
        <p:nvSpPr>
          <p:cNvPr id="4" name="Stačiakampis 3"/>
          <p:cNvSpPr/>
          <p:nvPr/>
        </p:nvSpPr>
        <p:spPr>
          <a:xfrm>
            <a:off x="467544" y="4797152"/>
            <a:ext cx="8208912" cy="151216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00" b="1" dirty="0">
                <a:solidFill>
                  <a:srgbClr val="FF0000"/>
                </a:solidFill>
              </a:rPr>
              <a:t>Jei šių simptomų neturite, dėvėti medicininės kaukės nereikia. </a:t>
            </a:r>
          </a:p>
          <a:p>
            <a:pPr algn="ctr"/>
            <a:endParaRPr lang="lt-L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b="1" dirty="0" smtClean="0">
                <a:solidFill>
                  <a:srgbClr val="0070C0"/>
                </a:solidFill>
              </a:rPr>
              <a:t>KAUKĖS VEIKSMINGUMAS</a:t>
            </a:r>
            <a:endParaRPr lang="lt-LT" dirty="0">
              <a:solidFill>
                <a:srgbClr val="0070C0"/>
              </a:solidFill>
            </a:endParaRPr>
          </a:p>
        </p:txBody>
      </p:sp>
      <p:sp>
        <p:nvSpPr>
          <p:cNvPr id="3" name="Turinio vietos rezervavimo ženklas 2"/>
          <p:cNvSpPr>
            <a:spLocks noGrp="1"/>
          </p:cNvSpPr>
          <p:nvPr>
            <p:ph idx="1"/>
          </p:nvPr>
        </p:nvSpPr>
        <p:spPr>
          <a:xfrm>
            <a:off x="251520" y="1268760"/>
            <a:ext cx="8686800" cy="4525963"/>
          </a:xfrm>
        </p:spPr>
        <p:txBody>
          <a:bodyPr>
            <a:normAutofit/>
          </a:bodyPr>
          <a:lstStyle/>
          <a:p>
            <a:pPr>
              <a:buFont typeface="Wingdings" pitchFamily="2" charset="2"/>
              <a:buChar char="Ø"/>
            </a:pPr>
            <a:r>
              <a:rPr lang="lt-LT" dirty="0" smtClean="0"/>
              <a:t>PSO </a:t>
            </a:r>
            <a:r>
              <a:rPr lang="lt-LT" dirty="0"/>
              <a:t>pabrėžia, kad </a:t>
            </a:r>
            <a:r>
              <a:rPr lang="lt-LT" b="1" u="sng" dirty="0">
                <a:solidFill>
                  <a:srgbClr val="FF0000"/>
                </a:solidFill>
              </a:rPr>
              <a:t>kaukės veiksmingos </a:t>
            </a:r>
            <a:r>
              <a:rPr lang="lt-LT" dirty="0"/>
              <a:t>tik tuo atveju, kai jos taisyklingai </a:t>
            </a:r>
            <a:r>
              <a:rPr lang="lt-LT" b="1" dirty="0">
                <a:solidFill>
                  <a:srgbClr val="FF0000"/>
                </a:solidFill>
              </a:rPr>
              <a:t>naudojamos kartu su </a:t>
            </a:r>
            <a:r>
              <a:rPr lang="lt-LT" dirty="0"/>
              <a:t>kitomis </a:t>
            </a:r>
            <a:r>
              <a:rPr lang="lt-LT" b="1" dirty="0">
                <a:solidFill>
                  <a:srgbClr val="FF0000"/>
                </a:solidFill>
              </a:rPr>
              <a:t>prevencinėmis priemonėmis: </a:t>
            </a:r>
            <a:endParaRPr lang="lt-LT" b="1" dirty="0" smtClean="0">
              <a:solidFill>
                <a:srgbClr val="FF0000"/>
              </a:solidFill>
            </a:endParaRPr>
          </a:p>
          <a:p>
            <a:pPr>
              <a:buFont typeface="Wingdings" pitchFamily="2" charset="2"/>
              <a:buChar char="Ø"/>
            </a:pPr>
            <a:r>
              <a:rPr lang="lt-LT" dirty="0" smtClean="0">
                <a:solidFill>
                  <a:srgbClr val="008000"/>
                </a:solidFill>
              </a:rPr>
              <a:t>dažnu </a:t>
            </a:r>
            <a:r>
              <a:rPr lang="lt-LT" dirty="0">
                <a:solidFill>
                  <a:srgbClr val="008000"/>
                </a:solidFill>
              </a:rPr>
              <a:t>rankų plovimu su muilu ir vandeniu arba būtina dezinfekuoti rankas alkoholiniu antiseptiku.</a:t>
            </a:r>
          </a:p>
        </p:txBody>
      </p:sp>
      <p:pic>
        <p:nvPicPr>
          <p:cNvPr id="1026" name="Picture 2" descr="Vaizdo rezultatas pagal užklausą „HAND WASH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390734"/>
            <a:ext cx="4752527"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53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332656"/>
            <a:ext cx="8686800" cy="838200"/>
          </a:xfrm>
        </p:spPr>
        <p:txBody>
          <a:bodyPr/>
          <a:lstStyle/>
          <a:p>
            <a:pPr algn="ctr"/>
            <a:r>
              <a:rPr lang="lt-LT" dirty="0" smtClean="0">
                <a:solidFill>
                  <a:srgbClr val="008000"/>
                </a:solidFill>
              </a:rPr>
              <a:t>Svarbu pasirinkti tinkamą kaukę</a:t>
            </a:r>
            <a:endParaRPr lang="lt-LT" dirty="0">
              <a:solidFill>
                <a:srgbClr val="008000"/>
              </a:solidFill>
            </a:endParaRPr>
          </a:p>
        </p:txBody>
      </p:sp>
      <p:sp>
        <p:nvSpPr>
          <p:cNvPr id="3" name="Turinio vietos rezervavimo ženklas 2"/>
          <p:cNvSpPr>
            <a:spLocks noGrp="1"/>
          </p:cNvSpPr>
          <p:nvPr>
            <p:ph idx="1"/>
          </p:nvPr>
        </p:nvSpPr>
        <p:spPr/>
        <p:txBody>
          <a:bodyPr/>
          <a:lstStyle/>
          <a:p>
            <a:r>
              <a:rPr lang="lt-LT" dirty="0"/>
              <a:t>Medicininių kaukių yra įvairių rūšių, todėl prieš naudojimą būtina perskaityti gamintojo nurodymus ir vadovautis jais. </a:t>
            </a:r>
            <a:endParaRPr lang="lt-LT" dirty="0" smtClean="0"/>
          </a:p>
          <a:p>
            <a:endParaRPr lang="lt-LT" dirty="0"/>
          </a:p>
          <a:p>
            <a:r>
              <a:rPr lang="lt-LT" dirty="0" smtClean="0"/>
              <a:t>Svarbu</a:t>
            </a:r>
            <a:r>
              <a:rPr lang="lt-LT" dirty="0"/>
              <a:t>, kad kaukė būtų individualiai pritaikyta pagal dydį ir formą. </a:t>
            </a:r>
            <a:r>
              <a:rPr lang="lt-LT" b="1" dirty="0">
                <a:solidFill>
                  <a:srgbClr val="FF0000"/>
                </a:solidFill>
              </a:rPr>
              <a:t>Per didelė ar per maža kaukė gali neužtikrinti apsauginės funkcijos. </a:t>
            </a:r>
          </a:p>
        </p:txBody>
      </p:sp>
    </p:spTree>
    <p:extLst>
      <p:ext uri="{BB962C8B-B14F-4D97-AF65-F5344CB8AC3E}">
        <p14:creationId xmlns:p14="http://schemas.microsoft.com/office/powerpoint/2010/main" val="4075303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852936"/>
            <a:ext cx="8686800" cy="838200"/>
          </a:xfrm>
        </p:spPr>
        <p:txBody>
          <a:bodyPr/>
          <a:lstStyle/>
          <a:p>
            <a:pPr algn="ctr"/>
            <a:endParaRPr lang="lt-LT" dirty="0">
              <a:solidFill>
                <a:srgbClr val="FF0000"/>
              </a:solidFill>
            </a:endParaRPr>
          </a:p>
        </p:txBody>
      </p:sp>
      <p:sp>
        <p:nvSpPr>
          <p:cNvPr id="3" name="Turinio vietos rezervavimo ženklas 2"/>
          <p:cNvSpPr>
            <a:spLocks noGrp="1"/>
          </p:cNvSpPr>
          <p:nvPr>
            <p:ph idx="1"/>
          </p:nvPr>
        </p:nvSpPr>
        <p:spPr>
          <a:xfrm>
            <a:off x="457200" y="404665"/>
            <a:ext cx="8686800" cy="1944216"/>
          </a:xfrm>
        </p:spPr>
        <p:txBody>
          <a:bodyPr/>
          <a:lstStyle/>
          <a:p>
            <a:endParaRPr lang="lt-LT" dirty="0"/>
          </a:p>
        </p:txBody>
      </p:sp>
      <p:pic>
        <p:nvPicPr>
          <p:cNvPr id="7170" name="Picture 2" descr="https://z-p3-scontent.fvno1-1.fna.fbcdn.net/v/t1.0-9/84207141_2870280286371999_4003516604909355008_n.png?_nc_cat=103&amp;_nc_ohc=kDsZsy3OWaQAX_aUTf3&amp;_nc_ht=z-p3-scontent.fvno1-1.fna&amp;oh=2e725c634b782ef2090be8c9b2b819b0&amp;oe=5EBEE2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861807" cy="659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0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p:txBody>
      </p:sp>
      <p:pic>
        <p:nvPicPr>
          <p:cNvPr id="6146" name="Picture 2" descr="https://z-p3-scontent.fvno1-1.fna.fbcdn.net/v/t1.0-9/84147918_2870273676372660_3725148809404088320_n.png?_nc_cat=110&amp;_nc_ohc=fzU2X4JxTGYAX-zr-bV&amp;_nc_ht=z-p3-scontent.fvno1-1.fna&amp;oh=d22c4a985f8275a60f5e5c5ae662700d&amp;oe=5EC1B9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423"/>
            <a:ext cx="7956376" cy="666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5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solidFill>
                  <a:srgbClr val="0070C0"/>
                </a:solidFill>
              </a:rPr>
              <a:t>Tinkamas kaukės dėvėjimas</a:t>
            </a:r>
            <a:endParaRPr lang="lt-LT" dirty="0">
              <a:solidFill>
                <a:srgbClr val="0070C0"/>
              </a:solidFill>
            </a:endParaRPr>
          </a:p>
        </p:txBody>
      </p:sp>
      <p:sp>
        <p:nvSpPr>
          <p:cNvPr id="3" name="Turinio vietos rezervavimo ženklas 2"/>
          <p:cNvSpPr>
            <a:spLocks noGrp="1"/>
          </p:cNvSpPr>
          <p:nvPr>
            <p:ph idx="1"/>
          </p:nvPr>
        </p:nvSpPr>
        <p:spPr/>
        <p:txBody>
          <a:bodyPr/>
          <a:lstStyle/>
          <a:p>
            <a:endParaRPr lang="lt-LT" dirty="0"/>
          </a:p>
        </p:txBody>
      </p:sp>
      <p:pic>
        <p:nvPicPr>
          <p:cNvPr id="20482" name="Picture 2" descr="C:\Users\Vartotojas\Pictures\Picasa\Eksportert\Desktop\MEDICININES KAUKES\Kaukes_A2-p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30523"/>
            <a:ext cx="8783186" cy="258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1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5122" name="Picture 2" descr="Užkrečiamųjų ligų ir AIDS centras nuotra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587"/>
            <a:ext cx="8953500" cy="750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8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4098" name="Picture 2" descr="Užkrečiamųjų ligų ir AIDS centras nuotrau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464"/>
            <a:ext cx="8953500" cy="750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4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3074" name="Picture 2" descr="Užkrečiamųjų ligų ir AIDS centras nuotrau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218716" cy="605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9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a:solidFill>
                  <a:srgbClr val="FF0000"/>
                </a:solidFill>
              </a:rPr>
              <a:t>Lietuvoje paskelbta ekstremali </a:t>
            </a:r>
            <a:r>
              <a:rPr lang="lt-LT" dirty="0" smtClean="0">
                <a:solidFill>
                  <a:srgbClr val="FF0000"/>
                </a:solidFill>
              </a:rPr>
              <a:t>situacija</a:t>
            </a:r>
            <a:endParaRPr lang="lt-LT" dirty="0"/>
          </a:p>
        </p:txBody>
      </p:sp>
      <p:sp>
        <p:nvSpPr>
          <p:cNvPr id="3" name="Turinio vietos rezervavimo ženklas 2"/>
          <p:cNvSpPr>
            <a:spLocks noGrp="1"/>
          </p:cNvSpPr>
          <p:nvPr>
            <p:ph idx="1"/>
          </p:nvPr>
        </p:nvSpPr>
        <p:spPr>
          <a:xfrm>
            <a:off x="323528" y="1988840"/>
            <a:ext cx="8686800" cy="4525963"/>
          </a:xfrm>
        </p:spPr>
        <p:txBody>
          <a:bodyPr/>
          <a:lstStyle/>
          <a:p>
            <a:r>
              <a:rPr lang="lt-LT" dirty="0"/>
              <a:t/>
            </a:r>
            <a:br>
              <a:rPr lang="lt-LT" dirty="0"/>
            </a:br>
            <a:r>
              <a:rPr lang="lt-LT" dirty="0"/>
              <a:t>Švietimo, mokslo ir sporto ministerijoje nuo vakar reguliariai  vyksta ESOC (ekstremalių situacijų operacijų centro) posėdžiai.</a:t>
            </a:r>
          </a:p>
        </p:txBody>
      </p:sp>
    </p:spTree>
    <p:extLst>
      <p:ext uri="{BB962C8B-B14F-4D97-AF65-F5344CB8AC3E}">
        <p14:creationId xmlns:p14="http://schemas.microsoft.com/office/powerpoint/2010/main" val="484831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Kaip dažnai keisti?</a:t>
            </a:r>
            <a:endParaRPr lang="lt-LT" dirty="0"/>
          </a:p>
        </p:txBody>
      </p:sp>
      <p:sp>
        <p:nvSpPr>
          <p:cNvPr id="3" name="Turinio vietos rezervavimo ženklas 2"/>
          <p:cNvSpPr>
            <a:spLocks noGrp="1"/>
          </p:cNvSpPr>
          <p:nvPr>
            <p:ph idx="1"/>
          </p:nvPr>
        </p:nvSpPr>
        <p:spPr/>
        <p:txBody>
          <a:bodyPr/>
          <a:lstStyle/>
          <a:p>
            <a:pPr fontAlgn="base"/>
            <a:r>
              <a:rPr lang="lt-LT" dirty="0"/>
              <a:t>Dėvėti kaukę patartina didelio žmonių susibūrimo vietose.</a:t>
            </a:r>
          </a:p>
          <a:p>
            <a:pPr fontAlgn="base"/>
            <a:r>
              <a:rPr lang="lt-LT" dirty="0" smtClean="0"/>
              <a:t>Keisti </a:t>
            </a:r>
            <a:r>
              <a:rPr lang="lt-LT" dirty="0"/>
              <a:t>kaukę reikėtų kiekvieną kartą grįžus iš galimai užkrėstos zonos arba kas 3-4 valandas.</a:t>
            </a:r>
          </a:p>
          <a:p>
            <a:endParaRPr lang="lt-LT" dirty="0"/>
          </a:p>
        </p:txBody>
      </p:sp>
      <p:pic>
        <p:nvPicPr>
          <p:cNvPr id="13314" name="Picture 2" descr="Vaizdo rezultatas pagal užklausą „medicininė kaukė“"/>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695875"/>
            <a:ext cx="4261249" cy="284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97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en-US" dirty="0" smtClean="0"/>
          </a:p>
          <a:p>
            <a:endParaRPr lang="en-US" dirty="0"/>
          </a:p>
          <a:p>
            <a:endParaRPr lang="en-US" dirty="0" smtClean="0"/>
          </a:p>
          <a:p>
            <a:pPr marL="0" indent="0" algn="ctr">
              <a:buNone/>
            </a:pPr>
            <a:r>
              <a:rPr lang="lt-LT" b="1" dirty="0" smtClean="0"/>
              <a:t>AČIŪ UŽ DĖMESĮ</a:t>
            </a:r>
            <a:r>
              <a:rPr lang="en-US" b="1" dirty="0" smtClean="0"/>
              <a:t>!</a:t>
            </a:r>
            <a:endParaRPr lang="lt-LT" b="1" dirty="0"/>
          </a:p>
        </p:txBody>
      </p:sp>
    </p:spTree>
    <p:extLst>
      <p:ext uri="{BB962C8B-B14F-4D97-AF65-F5344CB8AC3E}">
        <p14:creationId xmlns:p14="http://schemas.microsoft.com/office/powerpoint/2010/main" val="70810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p:txBody>
          <a:bodyPr>
            <a:normAutofit fontScale="92500" lnSpcReduction="20000"/>
          </a:bodyPr>
          <a:lstStyle/>
          <a:p>
            <a:r>
              <a:rPr lang="lt-LT" b="1" u="sng" dirty="0"/>
              <a:t>Vasario 28 d. 08.00 val. duomenimis:</a:t>
            </a:r>
            <a:endParaRPr lang="lt-LT" dirty="0"/>
          </a:p>
          <a:p>
            <a:r>
              <a:rPr lang="lt-LT" dirty="0"/>
              <a:t>Lietuvoje patvirtintų ligos atvejų: </a:t>
            </a:r>
            <a:r>
              <a:rPr lang="lt-LT" b="1" dirty="0"/>
              <a:t>1 (2020-02-28 4:00 val. duomenys)</a:t>
            </a:r>
            <a:endParaRPr lang="lt-LT" dirty="0"/>
          </a:p>
          <a:p>
            <a:r>
              <a:rPr lang="lt-LT" dirty="0"/>
              <a:t>Iki šiol iš viso atlikta tyrimų dėl įtariamo </a:t>
            </a:r>
            <a:r>
              <a:rPr lang="lt-LT" dirty="0" err="1"/>
              <a:t>koronaviruso</a:t>
            </a:r>
            <a:r>
              <a:rPr lang="lt-LT" dirty="0"/>
              <a:t>: 70</a:t>
            </a:r>
          </a:p>
          <a:p>
            <a:r>
              <a:rPr lang="lt-LT" dirty="0"/>
              <a:t>Laukiama rezultatų dėl: 6 mėginių</a:t>
            </a:r>
          </a:p>
          <a:p>
            <a:r>
              <a:rPr lang="lt-LT" dirty="0"/>
              <a:t>NVSC turimi duomenys apie keliavusius į Kiniją ir Šiaurės Italiją (stebima jų sveikatos būklė): 2787 asmenų. (2020-02-27 16:30 val. duomenys, bus atnaujinta)</a:t>
            </a:r>
          </a:p>
          <a:p>
            <a:endParaRPr lang="lt-LT" dirty="0"/>
          </a:p>
        </p:txBody>
      </p:sp>
    </p:spTree>
    <p:extLst>
      <p:ext uri="{BB962C8B-B14F-4D97-AF65-F5344CB8AC3E}">
        <p14:creationId xmlns:p14="http://schemas.microsoft.com/office/powerpoint/2010/main" val="170111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908720"/>
            <a:ext cx="8686800" cy="838200"/>
          </a:xfrm>
        </p:spPr>
        <p:txBody>
          <a:bodyPr>
            <a:normAutofit fontScale="90000"/>
          </a:bodyPr>
          <a:lstStyle/>
          <a:p>
            <a:pPr algn="ctr"/>
            <a:r>
              <a:rPr lang="lt-LT" dirty="0">
                <a:effectLst/>
              </a:rPr>
              <a:t/>
            </a:r>
            <a:br>
              <a:rPr lang="lt-LT" dirty="0">
                <a:effectLst/>
              </a:rPr>
            </a:br>
            <a:endParaRPr lang="lt-LT" dirty="0"/>
          </a:p>
        </p:txBody>
      </p:sp>
      <p:sp>
        <p:nvSpPr>
          <p:cNvPr id="3" name="Turinio vietos rezervavimo ženklas 2"/>
          <p:cNvSpPr>
            <a:spLocks noGrp="1"/>
          </p:cNvSpPr>
          <p:nvPr>
            <p:ph idx="1"/>
          </p:nvPr>
        </p:nvSpPr>
        <p:spPr>
          <a:xfrm>
            <a:off x="300608" y="1628800"/>
            <a:ext cx="8686800" cy="4525963"/>
          </a:xfrm>
        </p:spPr>
        <p:txBody>
          <a:bodyPr>
            <a:normAutofit fontScale="77500" lnSpcReduction="20000"/>
          </a:bodyPr>
          <a:lstStyle/>
          <a:p>
            <a:r>
              <a:rPr lang="lt-LT" b="1" dirty="0">
                <a:solidFill>
                  <a:srgbClr val="0070C0"/>
                </a:solidFill>
              </a:rPr>
              <a:t>Sveikatos apsaugos ministerija (SAM) informuoja, kad Lietuvoje </a:t>
            </a:r>
            <a:r>
              <a:rPr lang="lt-LT" b="1" dirty="0" smtClean="0">
                <a:solidFill>
                  <a:srgbClr val="0070C0"/>
                </a:solidFill>
              </a:rPr>
              <a:t>šiandien</a:t>
            </a:r>
            <a:r>
              <a:rPr lang="en-US" b="1" dirty="0" smtClean="0">
                <a:solidFill>
                  <a:srgbClr val="0070C0"/>
                </a:solidFill>
              </a:rPr>
              <a:t>, </a:t>
            </a:r>
            <a:r>
              <a:rPr lang="en-US" b="1" dirty="0" err="1" smtClean="0">
                <a:solidFill>
                  <a:srgbClr val="0070C0"/>
                </a:solidFill>
              </a:rPr>
              <a:t>t.y</a:t>
            </a:r>
            <a:r>
              <a:rPr lang="en-US" b="1" dirty="0" smtClean="0">
                <a:solidFill>
                  <a:srgbClr val="0070C0"/>
                </a:solidFill>
              </a:rPr>
              <a:t>. </a:t>
            </a:r>
            <a:r>
              <a:rPr lang="en-US" b="1" dirty="0" err="1" smtClean="0">
                <a:solidFill>
                  <a:srgbClr val="0070C0"/>
                </a:solidFill>
              </a:rPr>
              <a:t>vasario</a:t>
            </a:r>
            <a:r>
              <a:rPr lang="en-US" b="1" dirty="0" smtClean="0">
                <a:solidFill>
                  <a:srgbClr val="0070C0"/>
                </a:solidFill>
              </a:rPr>
              <a:t> 28 d., </a:t>
            </a:r>
            <a:r>
              <a:rPr lang="lt-LT" b="1" dirty="0" smtClean="0">
                <a:solidFill>
                  <a:srgbClr val="0070C0"/>
                </a:solidFill>
              </a:rPr>
              <a:t> </a:t>
            </a:r>
            <a:r>
              <a:rPr lang="lt-LT" b="1" dirty="0">
                <a:solidFill>
                  <a:srgbClr val="0070C0"/>
                </a:solidFill>
              </a:rPr>
              <a:t>nustatytas pirmasis užsikrėtimo naujuoju </a:t>
            </a:r>
            <a:r>
              <a:rPr lang="lt-LT" b="1" dirty="0" err="1">
                <a:solidFill>
                  <a:srgbClr val="0070C0"/>
                </a:solidFill>
              </a:rPr>
              <a:t>koronaviruso</a:t>
            </a:r>
            <a:r>
              <a:rPr lang="lt-LT" b="1" dirty="0">
                <a:solidFill>
                  <a:srgbClr val="0070C0"/>
                </a:solidFill>
              </a:rPr>
              <a:t> (COVID-19) atvejis.</a:t>
            </a:r>
            <a:r>
              <a:rPr lang="lt-LT" dirty="0"/>
              <a:t> Atlikus tyrimus, infekcija nustatyta iš </a:t>
            </a:r>
            <a:r>
              <a:rPr lang="lt-LT" dirty="0" err="1"/>
              <a:t>Veronos</a:t>
            </a:r>
            <a:r>
              <a:rPr lang="lt-LT" dirty="0"/>
              <a:t> (Italija) 2020 m. vasario 24 d. grįžusiai pacientei</a:t>
            </a:r>
            <a:r>
              <a:rPr lang="lt-LT" dirty="0" smtClean="0"/>
              <a:t>.</a:t>
            </a:r>
          </a:p>
          <a:p>
            <a:r>
              <a:rPr lang="lt-LT" dirty="0"/>
              <a:t/>
            </a:r>
            <a:br>
              <a:rPr lang="lt-LT" dirty="0"/>
            </a:br>
            <a:r>
              <a:rPr lang="lt-LT" dirty="0"/>
              <a:t>❗️Šiuo metu taikomos numatytos prevencinės priemonės, siekiant išvengti tolimesnio infekcijos plitimo</a:t>
            </a:r>
            <a:r>
              <a:rPr lang="lt-LT" dirty="0" smtClean="0"/>
              <a:t>.</a:t>
            </a:r>
          </a:p>
          <a:p>
            <a:r>
              <a:rPr lang="lt-LT" dirty="0"/>
              <a:t/>
            </a:r>
            <a:br>
              <a:rPr lang="lt-LT" dirty="0"/>
            </a:br>
            <a:r>
              <a:rPr lang="lt-LT" dirty="0"/>
              <a:t>❗️SAM prašo žmonių nepanikuoti, sekti oficialią informaciją ir laikytis standartinių ligos plitimą mažinančių priemonių.</a:t>
            </a:r>
            <a:br>
              <a:rPr lang="lt-LT" dirty="0"/>
            </a:br>
            <a:r>
              <a:rPr lang="lt-LT" dirty="0"/>
              <a:t>Plačiau apie tai: </a:t>
            </a:r>
            <a:r>
              <a:rPr lang="lt-LT" dirty="0">
                <a:hlinkClick r:id="rId2"/>
              </a:rPr>
              <a:t>https://bit.ly/2wfFRju</a:t>
            </a:r>
            <a:endParaRPr lang="lt-LT" dirty="0"/>
          </a:p>
        </p:txBody>
      </p:sp>
      <p:sp>
        <p:nvSpPr>
          <p:cNvPr id="4" name="TextBox 3"/>
          <p:cNvSpPr txBox="1"/>
          <p:nvPr/>
        </p:nvSpPr>
        <p:spPr>
          <a:xfrm>
            <a:off x="971600" y="493433"/>
            <a:ext cx="7344816" cy="477054"/>
          </a:xfrm>
          <a:prstGeom prst="rect">
            <a:avLst/>
          </a:prstGeom>
          <a:noFill/>
        </p:spPr>
        <p:txBody>
          <a:bodyPr wrap="square" rtlCol="0">
            <a:spAutoFit/>
          </a:bodyPr>
          <a:lstStyle/>
          <a:p>
            <a:pPr algn="ctr"/>
            <a:r>
              <a:rPr lang="lt-LT" sz="2500" b="1" dirty="0" smtClean="0">
                <a:solidFill>
                  <a:srgbClr val="FF0000"/>
                </a:solidFill>
              </a:rPr>
              <a:t>KORONAVIRUSAS JAU IR LIETUVOJE</a:t>
            </a:r>
            <a:r>
              <a:rPr lang="en-US" sz="2500" b="1" dirty="0" smtClean="0">
                <a:solidFill>
                  <a:srgbClr val="FF0000"/>
                </a:solidFill>
              </a:rPr>
              <a:t>!</a:t>
            </a:r>
            <a:endParaRPr lang="lt-LT" sz="2500" b="1" dirty="0">
              <a:solidFill>
                <a:srgbClr val="FF0000"/>
              </a:solidFill>
            </a:endParaRPr>
          </a:p>
        </p:txBody>
      </p:sp>
    </p:spTree>
    <p:extLst>
      <p:ext uri="{BB962C8B-B14F-4D97-AF65-F5344CB8AC3E}">
        <p14:creationId xmlns:p14="http://schemas.microsoft.com/office/powerpoint/2010/main" val="199390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t>SAM duomenimis:</a:t>
            </a:r>
            <a:endParaRPr lang="lt-LT" dirty="0"/>
          </a:p>
        </p:txBody>
      </p:sp>
      <p:sp>
        <p:nvSpPr>
          <p:cNvPr id="3" name="Turinio vietos rezervavimo ženklas 2"/>
          <p:cNvSpPr>
            <a:spLocks noGrp="1"/>
          </p:cNvSpPr>
          <p:nvPr>
            <p:ph idx="1"/>
          </p:nvPr>
        </p:nvSpPr>
        <p:spPr>
          <a:xfrm>
            <a:off x="323528" y="1340768"/>
            <a:ext cx="8686800" cy="4525963"/>
          </a:xfrm>
        </p:spPr>
        <p:txBody>
          <a:bodyPr>
            <a:normAutofit fontScale="92500" lnSpcReduction="20000"/>
          </a:bodyPr>
          <a:lstStyle/>
          <a:p>
            <a:r>
              <a:rPr lang="lt-LT" dirty="0">
                <a:solidFill>
                  <a:srgbClr val="FF0000"/>
                </a:solidFill>
              </a:rPr>
              <a:t>Šiuo metu teritorijoms, kur vyksta COVID-19 plitimas visuomenėje, priskiriamos šios</a:t>
            </a:r>
            <a:r>
              <a:rPr lang="lt-LT" dirty="0" smtClean="0">
                <a:solidFill>
                  <a:srgbClr val="FF0000"/>
                </a:solidFill>
              </a:rPr>
              <a:t>:</a:t>
            </a:r>
          </a:p>
          <a:p>
            <a:r>
              <a:rPr lang="lt-LT" dirty="0"/>
              <a:t> </a:t>
            </a:r>
            <a:r>
              <a:rPr lang="lt-LT" b="1" dirty="0"/>
              <a:t>Kinija (visos provincijos), </a:t>
            </a:r>
            <a:endParaRPr lang="lt-LT" b="1" dirty="0" smtClean="0"/>
          </a:p>
          <a:p>
            <a:r>
              <a:rPr lang="lt-LT" b="1" dirty="0" smtClean="0"/>
              <a:t>Šiaurės </a:t>
            </a:r>
            <a:r>
              <a:rPr lang="lt-LT" b="1" dirty="0"/>
              <a:t>Italijos regionas (Lombardijos, </a:t>
            </a:r>
            <a:r>
              <a:rPr lang="lt-LT" b="1" dirty="0" err="1"/>
              <a:t>Veneto</a:t>
            </a:r>
            <a:r>
              <a:rPr lang="lt-LT" b="1" dirty="0"/>
              <a:t>, Pjemonto ir Emilijos-Romanijos regionai), </a:t>
            </a:r>
            <a:endParaRPr lang="lt-LT" b="1" dirty="0" smtClean="0"/>
          </a:p>
          <a:p>
            <a:r>
              <a:rPr lang="lt-LT" b="1" dirty="0" smtClean="0"/>
              <a:t>Honkongas</a:t>
            </a:r>
            <a:r>
              <a:rPr lang="lt-LT" b="1" dirty="0"/>
              <a:t>, </a:t>
            </a:r>
            <a:endParaRPr lang="lt-LT" b="1" dirty="0" smtClean="0"/>
          </a:p>
          <a:p>
            <a:r>
              <a:rPr lang="lt-LT" b="1" dirty="0" smtClean="0"/>
              <a:t>Iranas</a:t>
            </a:r>
            <a:r>
              <a:rPr lang="lt-LT" b="1" dirty="0"/>
              <a:t>, </a:t>
            </a:r>
            <a:endParaRPr lang="lt-LT" b="1" dirty="0" smtClean="0"/>
          </a:p>
          <a:p>
            <a:r>
              <a:rPr lang="lt-LT" b="1" dirty="0" smtClean="0"/>
              <a:t>Japonija,</a:t>
            </a:r>
          </a:p>
          <a:p>
            <a:r>
              <a:rPr lang="lt-LT" b="1" dirty="0" smtClean="0"/>
              <a:t> </a:t>
            </a:r>
            <a:r>
              <a:rPr lang="lt-LT" b="1" dirty="0"/>
              <a:t>Pietų Korėja, </a:t>
            </a:r>
            <a:endParaRPr lang="lt-LT" b="1" dirty="0" smtClean="0"/>
          </a:p>
          <a:p>
            <a:r>
              <a:rPr lang="lt-LT" b="1" dirty="0" smtClean="0"/>
              <a:t>Singapūras</a:t>
            </a:r>
            <a:r>
              <a:rPr lang="lt-LT" b="1" dirty="0"/>
              <a:t>. </a:t>
            </a:r>
            <a:endParaRPr lang="lt-LT" dirty="0"/>
          </a:p>
        </p:txBody>
      </p:sp>
      <p:sp>
        <p:nvSpPr>
          <p:cNvPr id="4" name="Stačiakampis 3"/>
          <p:cNvSpPr/>
          <p:nvPr/>
        </p:nvSpPr>
        <p:spPr>
          <a:xfrm>
            <a:off x="683568" y="6001540"/>
            <a:ext cx="76328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500" b="1" dirty="0" smtClean="0">
                <a:solidFill>
                  <a:schemeClr val="tx1"/>
                </a:solidFill>
              </a:rPr>
              <a:t>Sąrašas gali pasipildyti</a:t>
            </a:r>
            <a:endParaRPr lang="lt-LT" sz="2500" b="1" dirty="0">
              <a:solidFill>
                <a:schemeClr val="tx1"/>
              </a:solidFill>
            </a:endParaRPr>
          </a:p>
        </p:txBody>
      </p:sp>
    </p:spTree>
    <p:extLst>
      <p:ext uri="{BB962C8B-B14F-4D97-AF65-F5344CB8AC3E}">
        <p14:creationId xmlns:p14="http://schemas.microsoft.com/office/powerpoint/2010/main" val="428907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smtClean="0">
                <a:solidFill>
                  <a:srgbClr val="FF0000"/>
                </a:solidFill>
              </a:rPr>
              <a:t>Kur gauti patikimą informaciją</a:t>
            </a:r>
            <a:endParaRPr lang="lt-LT" dirty="0">
              <a:solidFill>
                <a:srgbClr val="FF0000"/>
              </a:solidFill>
            </a:endParaRPr>
          </a:p>
        </p:txBody>
      </p:sp>
      <p:sp>
        <p:nvSpPr>
          <p:cNvPr id="3" name="Turinio vietos rezervavimo ženklas 2"/>
          <p:cNvSpPr>
            <a:spLocks noGrp="1"/>
          </p:cNvSpPr>
          <p:nvPr>
            <p:ph idx="1"/>
          </p:nvPr>
        </p:nvSpPr>
        <p:spPr/>
        <p:txBody>
          <a:bodyPr>
            <a:normAutofit fontScale="92500" lnSpcReduction="10000"/>
          </a:bodyPr>
          <a:lstStyle/>
          <a:p>
            <a:r>
              <a:rPr lang="lt-LT" dirty="0"/>
              <a:t>Patikima informacija yra skelbiama Sveikatos apsaugos ministerijos čia: </a:t>
            </a:r>
            <a:r>
              <a:rPr lang="lt-LT" dirty="0">
                <a:hlinkClick r:id="rId2"/>
              </a:rPr>
              <a:t>http://sam.lrv.lt/lt/naujienos/koronavirusas</a:t>
            </a:r>
            <a:endParaRPr lang="lt-LT" dirty="0"/>
          </a:p>
          <a:p>
            <a:r>
              <a:rPr lang="lt-LT" dirty="0"/>
              <a:t>Kiekvieną dieną informacija atnaujinama Užkrečiamų ligų ir AIDS centro yra čia: </a:t>
            </a:r>
            <a:r>
              <a:rPr lang="lt-LT" dirty="0">
                <a:hlinkClick r:id="rId3"/>
              </a:rPr>
              <a:t>http://www.ulac.lt/</a:t>
            </a:r>
            <a:endParaRPr lang="lt-LT" dirty="0"/>
          </a:p>
          <a:p>
            <a:r>
              <a:rPr lang="lt-LT" dirty="0"/>
              <a:t> </a:t>
            </a:r>
          </a:p>
          <a:p>
            <a:r>
              <a:rPr lang="lt-LT" dirty="0"/>
              <a:t>ŠMSM puslapyje nuo šiandien pradėjo veikti aktuali nuoroda: </a:t>
            </a:r>
            <a:r>
              <a:rPr lang="lt-LT" dirty="0">
                <a:hlinkClick r:id="rId4"/>
              </a:rPr>
              <a:t>https://www.smm.lt/web/lt/del-koronaviruso</a:t>
            </a:r>
            <a:endParaRPr lang="lt-LT" dirty="0"/>
          </a:p>
          <a:p>
            <a:endParaRPr lang="lt-LT" dirty="0"/>
          </a:p>
        </p:txBody>
      </p:sp>
    </p:spTree>
    <p:extLst>
      <p:ext uri="{BB962C8B-B14F-4D97-AF65-F5344CB8AC3E}">
        <p14:creationId xmlns:p14="http://schemas.microsoft.com/office/powerpoint/2010/main" val="190403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2050" name="Picture 2" descr="Marijampolės savivaldybės visuomenės sveikatos biuras nuotrau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42231"/>
            <a:ext cx="4570183" cy="670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79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r>
              <a:rPr lang="lt-LT" b="1" dirty="0"/>
              <a:t>Ar mokiniai, neseniai grįžę iš šalių, kur nustatytas </a:t>
            </a:r>
            <a:r>
              <a:rPr lang="lt-LT" b="1" dirty="0" err="1"/>
              <a:t>koronaviruso</a:t>
            </a:r>
            <a:r>
              <a:rPr lang="lt-LT" b="1" dirty="0"/>
              <a:t> protrūkis, gali lankyti mokyklą? Ar nekelia pavojaus aplinkiniams?</a:t>
            </a:r>
          </a:p>
          <a:p>
            <a:r>
              <a:rPr lang="lt-LT" dirty="0"/>
              <a:t>Vaikai, grįžę iš Kinijos ar minėtų Šiaurės Italijos regionų, turi 14 dienų likti namuose, jų tėvai – informuoti ugdymo įstaigos administraciją.</a:t>
            </a:r>
          </a:p>
          <a:p>
            <a:endParaRPr lang="lt-LT" dirty="0"/>
          </a:p>
        </p:txBody>
      </p:sp>
    </p:spTree>
    <p:extLst>
      <p:ext uri="{BB962C8B-B14F-4D97-AF65-F5344CB8AC3E}">
        <p14:creationId xmlns:p14="http://schemas.microsoft.com/office/powerpoint/2010/main" val="34646146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Žygis">
  <a:themeElements>
    <a:clrScheme name="Žyg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Žygi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Žygi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488</TotalTime>
  <Words>623</Words>
  <Application>Microsoft Office PowerPoint</Application>
  <PresentationFormat>Demonstracija ekrane (4:3)</PresentationFormat>
  <Paragraphs>79</Paragraphs>
  <Slides>31</Slides>
  <Notes>0</Notes>
  <HiddenSlides>0</HiddenSlides>
  <MMClips>0</MMClips>
  <ScaleCrop>false</ScaleCrop>
  <HeadingPairs>
    <vt:vector size="4" baseType="variant">
      <vt:variant>
        <vt:lpstr>Tema</vt:lpstr>
      </vt:variant>
      <vt:variant>
        <vt:i4>1</vt:i4>
      </vt:variant>
      <vt:variant>
        <vt:lpstr>Skaidrių pavadinimai</vt:lpstr>
      </vt:variant>
      <vt:variant>
        <vt:i4>31</vt:i4>
      </vt:variant>
    </vt:vector>
  </HeadingPairs>
  <TitlesOfParts>
    <vt:vector size="32" baseType="lpstr">
      <vt:lpstr>Žygis</vt:lpstr>
      <vt:lpstr>koronavirusas.  Kaip apsisaugoti?</vt:lpstr>
      <vt:lpstr>PowerPoint pristatymas</vt:lpstr>
      <vt:lpstr>Lietuvoje paskelbta ekstremali situacija</vt:lpstr>
      <vt:lpstr>PowerPoint pristatymas</vt:lpstr>
      <vt:lpstr> </vt:lpstr>
      <vt:lpstr>SAM duomenimis:</vt:lpstr>
      <vt:lpstr>Kur gauti patikimą informaciją</vt:lpstr>
      <vt:lpstr>PowerPoint pristatymas</vt:lpstr>
      <vt:lpstr>PowerPoint pristatymas</vt:lpstr>
      <vt:lpstr>PowerPoint pristatymas</vt:lpstr>
      <vt:lpstr>Efektyviausios priemonės koronaviruso prevencijai – konsultavimas ir grįžusiųjų socialinių kontaktų vengimas </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KADA REIKIA DĖVĖTI  MEDICININĘ KAUKĘ? </vt:lpstr>
      <vt:lpstr>medicininės kaukės skirtos sergantiesiems</vt:lpstr>
      <vt:lpstr>KAUKĖS VEIKSMINGUMAS</vt:lpstr>
      <vt:lpstr>Svarbu pasirinkti tinkamą kaukę</vt:lpstr>
      <vt:lpstr>PowerPoint pristatymas</vt:lpstr>
      <vt:lpstr>PowerPoint pristatymas</vt:lpstr>
      <vt:lpstr>Tinkamas kaukės dėvėjimas</vt:lpstr>
      <vt:lpstr>PowerPoint pristatymas</vt:lpstr>
      <vt:lpstr>PowerPoint pristatymas</vt:lpstr>
      <vt:lpstr>PowerPoint pristatymas</vt:lpstr>
      <vt:lpstr>Kaip dažnai keisti?</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PRATIMAI PO GIMDYMO</dc:title>
  <dc:creator>2017</dc:creator>
  <cp:lastModifiedBy>Vartotojas</cp:lastModifiedBy>
  <cp:revision>45</cp:revision>
  <cp:lastPrinted>2020-02-28T07:21:57Z</cp:lastPrinted>
  <dcterms:created xsi:type="dcterms:W3CDTF">2017-03-21T14:35:58Z</dcterms:created>
  <dcterms:modified xsi:type="dcterms:W3CDTF">2020-02-28T12:25:11Z</dcterms:modified>
</cp:coreProperties>
</file>